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2"/>
  </p:notesMasterIdLst>
  <p:sldIdLst>
    <p:sldId id="256" r:id="rId3"/>
    <p:sldId id="257" r:id="rId4"/>
    <p:sldId id="258" r:id="rId5"/>
    <p:sldId id="259" r:id="rId6"/>
    <p:sldId id="265" r:id="rId7"/>
    <p:sldId id="267" r:id="rId8"/>
    <p:sldId id="269" r:id="rId9"/>
    <p:sldId id="277" r:id="rId10"/>
    <p:sldId id="278" r:id="rId11"/>
    <p:sldId id="279" r:id="rId12"/>
    <p:sldId id="260" r:id="rId13"/>
    <p:sldId id="275" r:id="rId14"/>
    <p:sldId id="280" r:id="rId15"/>
    <p:sldId id="281" r:id="rId16"/>
    <p:sldId id="282" r:id="rId17"/>
    <p:sldId id="274" r:id="rId18"/>
    <p:sldId id="273" r:id="rId19"/>
    <p:sldId id="263" r:id="rId20"/>
    <p:sldId id="264" r:id="rId21"/>
  </p:sldIdLst>
  <p:sldSz cx="12192000" cy="6858000"/>
  <p:notesSz cx="6858000" cy="9144000"/>
  <p:embeddedFontLst>
    <p:embeddedFont>
      <p:font typeface="Montserrat Light" pitchFamily="2" charset="0"/>
      <p:regular r:id="rId23"/>
      <p:bold r:id="rId24"/>
      <p:italic r:id="rId25"/>
      <p:boldItalic r:id="rId26"/>
    </p:embeddedFont>
    <p:embeddedFont>
      <p:font typeface="Roboto Mono" panose="00000009000000000000" pitchFamily="49" charset="0"/>
      <p:regular r:id="rId27"/>
      <p:bold r:id="rId28"/>
      <p:italic r:id="rId29"/>
      <p:boldItalic r:id="rId30"/>
    </p:embeddedFont>
    <p:embeddedFont>
      <p:font typeface="Roboto Mono Light" panose="00000009000000000000" pitchFamily="49" charset="0"/>
      <p:regular r:id="rId31"/>
      <p:bold r:id="rId32"/>
      <p:italic r:id="rId33"/>
      <p:boldItalic r:id="rId34"/>
    </p:embeddedFont>
    <p:embeddedFont>
      <p:font typeface="Roboto Mono Medium" panose="00000009000000000000" pitchFamily="49" charset="0"/>
      <p:regular r:id="rId35"/>
      <p:bold r:id="rId36"/>
      <p:italic r:id="rId37"/>
      <p:boldItalic r:id="rId38"/>
    </p:embeddedFont>
    <p:embeddedFont>
      <p:font typeface="Sora"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xor6811EBU9G2oes3eqjvoyiI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762"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61"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8.xml"/><Relationship Id="rId6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842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5946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839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1747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8599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92963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93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38" name="Google Shape;238;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13002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2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14449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00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116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esearchgate.net/journal/agriRxiv-2791-1969?_tp=eyJjb250ZXh0Ijp7ImZpcnN0UGFnZSI6InB1YmxpY2F0aW9uIiwicGFnZSI6InB1YmxpY2F0aW9uIn19"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misrakahmed/vegetable-image-dataset"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0" y="2431013"/>
            <a:ext cx="12192000" cy="2059378"/>
            <a:chOff x="1352101" y="2247783"/>
            <a:chExt cx="9487800" cy="2059378"/>
          </a:xfrm>
        </p:grpSpPr>
        <p:sp>
          <p:nvSpPr>
            <p:cNvPr id="187" name="Google Shape;187;p1"/>
            <p:cNvSpPr txBox="1"/>
            <p:nvPr/>
          </p:nvSpPr>
          <p:spPr>
            <a:xfrm>
              <a:off x="1352101" y="2247783"/>
              <a:ext cx="9487800"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800" b="1" i="0" dirty="0">
                  <a:solidFill>
                    <a:srgbClr val="D1D5DB"/>
                  </a:solidFill>
                  <a:effectLst/>
                  <a:latin typeface="Söhne"/>
                </a:rPr>
                <a:t>Optimizing Vegetable Classification with Multilayer Perceptron: A Comparative Study</a:t>
              </a:r>
              <a:endParaRPr lang="en-US" sz="1100" b="1" i="0" u="none" strike="noStrike" cap="none" dirty="0">
                <a:solidFill>
                  <a:srgbClr val="000000"/>
                </a:solidFill>
                <a:latin typeface="Arial"/>
                <a:ea typeface="Arial"/>
                <a:cs typeface="Arial"/>
                <a:sym typeface="Arial"/>
              </a:endParaRPr>
            </a:p>
          </p:txBody>
        </p:sp>
        <p:sp>
          <p:nvSpPr>
            <p:cNvPr id="188" name="Google Shape;188;p1"/>
            <p:cNvSpPr/>
            <p:nvPr/>
          </p:nvSpPr>
          <p:spPr>
            <a:xfrm>
              <a:off x="3172429" y="3904561"/>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Deep Learning</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03457" y="29255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387001" y="1312862"/>
            <a:ext cx="11388900" cy="656550"/>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r>
              <a:rPr lang="id-ID" sz="2000" dirty="0">
                <a:solidFill>
                  <a:srgbClr val="103864"/>
                </a:solidFill>
                <a:latin typeface="Sora"/>
                <a:cs typeface="Sora"/>
              </a:rPr>
              <a:t>The neural network model optimization process was carried out with 9 trials</a:t>
            </a:r>
            <a:r>
              <a:rPr lang="en-US" sz="2000" dirty="0">
                <a:solidFill>
                  <a:srgbClr val="103864"/>
                </a:solidFill>
                <a:latin typeface="Sora"/>
                <a:cs typeface="Sora"/>
              </a:rPr>
              <a:t>.</a:t>
            </a:r>
            <a:endParaRPr lang="en-ID" sz="2000" dirty="0">
              <a:solidFill>
                <a:srgbClr val="103864"/>
              </a:solidFill>
              <a:latin typeface="Sora"/>
              <a:cs typeface="Sora"/>
            </a:endParaRPr>
          </a:p>
        </p:txBody>
      </p:sp>
      <p:graphicFrame>
        <p:nvGraphicFramePr>
          <p:cNvPr id="3" name="Table 2">
            <a:extLst>
              <a:ext uri="{FF2B5EF4-FFF2-40B4-BE49-F238E27FC236}">
                <a16:creationId xmlns:a16="http://schemas.microsoft.com/office/drawing/2014/main" id="{4B98D7F4-4509-7A4B-BDF4-8814E74B9257}"/>
              </a:ext>
            </a:extLst>
          </p:cNvPr>
          <p:cNvGraphicFramePr>
            <a:graphicFrameLocks noGrp="1"/>
          </p:cNvGraphicFramePr>
          <p:nvPr>
            <p:extLst>
              <p:ext uri="{D42A27DB-BD31-4B8C-83A1-F6EECF244321}">
                <p14:modId xmlns:p14="http://schemas.microsoft.com/office/powerpoint/2010/main" val="3444546722"/>
              </p:ext>
            </p:extLst>
          </p:nvPr>
        </p:nvGraphicFramePr>
        <p:xfrm>
          <a:off x="566057" y="1969412"/>
          <a:ext cx="10435772" cy="3734702"/>
        </p:xfrm>
        <a:graphic>
          <a:graphicData uri="http://schemas.openxmlformats.org/drawingml/2006/table">
            <a:tbl>
              <a:tblPr firstRow="1" firstCol="1" bandRow="1">
                <a:tableStyleId>{BC89EF96-8CEA-46FF-86C4-4CE0E7609802}</a:tableStyleId>
              </a:tblPr>
              <a:tblGrid>
                <a:gridCol w="5816638">
                  <a:extLst>
                    <a:ext uri="{9D8B030D-6E8A-4147-A177-3AD203B41FA5}">
                      <a16:colId xmlns:a16="http://schemas.microsoft.com/office/drawing/2014/main" val="1623087236"/>
                    </a:ext>
                  </a:extLst>
                </a:gridCol>
                <a:gridCol w="1089779">
                  <a:extLst>
                    <a:ext uri="{9D8B030D-6E8A-4147-A177-3AD203B41FA5}">
                      <a16:colId xmlns:a16="http://schemas.microsoft.com/office/drawing/2014/main" val="1073984590"/>
                    </a:ext>
                  </a:extLst>
                </a:gridCol>
                <a:gridCol w="1089779">
                  <a:extLst>
                    <a:ext uri="{9D8B030D-6E8A-4147-A177-3AD203B41FA5}">
                      <a16:colId xmlns:a16="http://schemas.microsoft.com/office/drawing/2014/main" val="468218045"/>
                    </a:ext>
                  </a:extLst>
                </a:gridCol>
                <a:gridCol w="1219788">
                  <a:extLst>
                    <a:ext uri="{9D8B030D-6E8A-4147-A177-3AD203B41FA5}">
                      <a16:colId xmlns:a16="http://schemas.microsoft.com/office/drawing/2014/main" val="1253561536"/>
                    </a:ext>
                  </a:extLst>
                </a:gridCol>
                <a:gridCol w="1219788">
                  <a:extLst>
                    <a:ext uri="{9D8B030D-6E8A-4147-A177-3AD203B41FA5}">
                      <a16:colId xmlns:a16="http://schemas.microsoft.com/office/drawing/2014/main" val="3439583521"/>
                    </a:ext>
                  </a:extLst>
                </a:gridCol>
              </a:tblGrid>
              <a:tr h="564037">
                <a:tc>
                  <a:txBody>
                    <a:bodyPr/>
                    <a:lstStyle/>
                    <a:p>
                      <a:pPr>
                        <a:lnSpc>
                          <a:spcPct val="107000"/>
                        </a:lnSpc>
                        <a:spcAft>
                          <a:spcPts val="800"/>
                        </a:spcAft>
                      </a:pPr>
                      <a:r>
                        <a:rPr lang="en-US" sz="1600" kern="100" dirty="0" err="1">
                          <a:effectLst/>
                        </a:rPr>
                        <a:t>Hyperparams</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Train Acc</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Valid Acc</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Train Loss</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Valid Loss</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4616666"/>
                  </a:ext>
                </a:extLst>
              </a:tr>
              <a:tr h="384563">
                <a:tc>
                  <a:txBody>
                    <a:bodyPr/>
                    <a:lstStyle/>
                    <a:p>
                      <a:pPr>
                        <a:lnSpc>
                          <a:spcPct val="107000"/>
                        </a:lnSpc>
                        <a:spcAft>
                          <a:spcPts val="800"/>
                        </a:spcAft>
                      </a:pPr>
                      <a:r>
                        <a:rPr lang="en-US" sz="1600" kern="100" dirty="0">
                          <a:effectLst/>
                        </a:rPr>
                        <a:t>64*64/LR 0.001/Grayscale/Batch Size 32/Hidden Layer 100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35.44</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35.23</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2.13</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2.1</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4566344"/>
                  </a:ext>
                </a:extLst>
              </a:tr>
              <a:tr h="359590">
                <a:tc>
                  <a:txBody>
                    <a:bodyPr/>
                    <a:lstStyle/>
                    <a:p>
                      <a:pPr>
                        <a:lnSpc>
                          <a:spcPct val="107000"/>
                        </a:lnSpc>
                        <a:spcAft>
                          <a:spcPts val="800"/>
                        </a:spcAft>
                      </a:pPr>
                      <a:r>
                        <a:rPr lang="en-US" sz="1600" kern="100" dirty="0">
                          <a:effectLst/>
                        </a:rPr>
                        <a:t>64*64/LR 0.1/Grayscale/Batch Size 32/Hidden Layer 100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54.18</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45.59</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1.42</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1.89</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5156237"/>
                  </a:ext>
                </a:extLst>
              </a:tr>
              <a:tr h="389555">
                <a:tc>
                  <a:txBody>
                    <a:bodyPr/>
                    <a:lstStyle/>
                    <a:p>
                      <a:pPr>
                        <a:lnSpc>
                          <a:spcPct val="107000"/>
                        </a:lnSpc>
                        <a:spcAft>
                          <a:spcPts val="800"/>
                        </a:spcAft>
                      </a:pPr>
                      <a:r>
                        <a:rPr lang="en-US" sz="1600" kern="100" dirty="0">
                          <a:effectLst/>
                        </a:rPr>
                        <a:t>32*32/LR 0.1/Grayscale/ Batch Size 32/Hidden Layer 100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79.31</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61.26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0.67</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1.6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3050421"/>
                  </a:ext>
                </a:extLst>
              </a:tr>
              <a:tr h="359590">
                <a:tc>
                  <a:txBody>
                    <a:bodyPr/>
                    <a:lstStyle/>
                    <a:p>
                      <a:pPr>
                        <a:lnSpc>
                          <a:spcPct val="107000"/>
                        </a:lnSpc>
                        <a:spcAft>
                          <a:spcPts val="800"/>
                        </a:spcAft>
                      </a:pPr>
                      <a:r>
                        <a:rPr lang="en-US" sz="1600" kern="100" dirty="0">
                          <a:effectLst/>
                        </a:rPr>
                        <a:t>20*20/LR 0.1/Grayscale/ Batch Size 32/Hidden Layer 100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82.90</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69.43</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0.56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1.13</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1720322"/>
                  </a:ext>
                </a:extLst>
              </a:tr>
              <a:tr h="359590">
                <a:tc>
                  <a:txBody>
                    <a:bodyPr/>
                    <a:lstStyle/>
                    <a:p>
                      <a:pPr>
                        <a:lnSpc>
                          <a:spcPct val="107000"/>
                        </a:lnSpc>
                        <a:spcAft>
                          <a:spcPts val="800"/>
                        </a:spcAft>
                      </a:pPr>
                      <a:r>
                        <a:rPr lang="en-US" sz="1600" kern="100" dirty="0">
                          <a:effectLst/>
                        </a:rPr>
                        <a:t>20*20/LR 0.1/Grayscale/ Batch Size 64/Hidden Layer 200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86.82</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70.66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0.41</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1.08</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6352771"/>
                  </a:ext>
                </a:extLst>
              </a:tr>
              <a:tr h="342885">
                <a:tc>
                  <a:txBody>
                    <a:bodyPr/>
                    <a:lstStyle/>
                    <a:p>
                      <a:pPr>
                        <a:lnSpc>
                          <a:spcPct val="107000"/>
                        </a:lnSpc>
                        <a:spcAft>
                          <a:spcPts val="800"/>
                        </a:spcAft>
                      </a:pPr>
                      <a:r>
                        <a:rPr lang="en-US" sz="1600" kern="100" dirty="0">
                          <a:effectLst/>
                        </a:rPr>
                        <a:t>30*30/LR 0.1/RGB/Batch Size 32/Hidden Layer 200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97.01</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86.40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0.10</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0.68</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0804342"/>
                  </a:ext>
                </a:extLst>
              </a:tr>
              <a:tr h="361311">
                <a:tc>
                  <a:txBody>
                    <a:bodyPr/>
                    <a:lstStyle/>
                    <a:p>
                      <a:pPr>
                        <a:lnSpc>
                          <a:spcPct val="107000"/>
                        </a:lnSpc>
                        <a:spcAft>
                          <a:spcPts val="800"/>
                        </a:spcAft>
                      </a:pPr>
                      <a:r>
                        <a:rPr lang="en-US" sz="1600" kern="100" dirty="0">
                          <a:effectLst/>
                        </a:rPr>
                        <a:t>30*30/ LR 0.1/RGB/Batch Size 64/Hidden Layer 200</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99.70</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90.33</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0.02</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0.40</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5067345"/>
                  </a:ext>
                </a:extLst>
              </a:tr>
              <a:tr h="357869">
                <a:tc>
                  <a:txBody>
                    <a:bodyPr/>
                    <a:lstStyle/>
                    <a:p>
                      <a:pPr>
                        <a:lnSpc>
                          <a:spcPct val="107000"/>
                        </a:lnSpc>
                        <a:spcAft>
                          <a:spcPts val="800"/>
                        </a:spcAft>
                      </a:pPr>
                      <a:r>
                        <a:rPr lang="en-US" sz="1600" kern="100">
                          <a:effectLst/>
                        </a:rPr>
                        <a:t>MLP with Dropout</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85.52</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79.56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0.48</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0.77</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7093212"/>
                  </a:ext>
                </a:extLst>
              </a:tr>
              <a:tr h="255712">
                <a:tc>
                  <a:txBody>
                    <a:bodyPr/>
                    <a:lstStyle/>
                    <a:p>
                      <a:pPr>
                        <a:lnSpc>
                          <a:spcPct val="107000"/>
                        </a:lnSpc>
                        <a:spcAft>
                          <a:spcPts val="800"/>
                        </a:spcAft>
                      </a:pPr>
                      <a:r>
                        <a:rPr lang="en-US" sz="1600" kern="100">
                          <a:effectLst/>
                        </a:rPr>
                        <a:t>MLP Adam</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88.40</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79.66</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a:effectLst/>
                        </a:rPr>
                        <a:t>0.44</a:t>
                      </a:r>
                      <a:endParaRPr lang="en-ID"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600" kern="100" dirty="0">
                          <a:effectLst/>
                        </a:rPr>
                        <a:t>0.67</a:t>
                      </a:r>
                      <a:endParaRPr lang="en-ID"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7677482"/>
                  </a:ext>
                </a:extLst>
              </a:tr>
            </a:tbl>
          </a:graphicData>
        </a:graphic>
      </p:graphicFrame>
    </p:spTree>
    <p:extLst>
      <p:ext uri="{BB962C8B-B14F-4D97-AF65-F5344CB8AC3E}">
        <p14:creationId xmlns:p14="http://schemas.microsoft.com/office/powerpoint/2010/main" val="5727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Result and Discussions</a:t>
            </a:r>
          </a:p>
        </p:txBody>
      </p:sp>
      <p:sp>
        <p:nvSpPr>
          <p:cNvPr id="3" name="Rectangle 2">
            <a:extLst>
              <a:ext uri="{FF2B5EF4-FFF2-40B4-BE49-F238E27FC236}">
                <a16:creationId xmlns:a16="http://schemas.microsoft.com/office/drawing/2014/main" id="{2C0C18B0-0617-29FE-B5F4-DC1D1EF14C23}"/>
              </a:ext>
            </a:extLst>
          </p:cNvPr>
          <p:cNvSpPr/>
          <p:nvPr/>
        </p:nvSpPr>
        <p:spPr>
          <a:xfrm>
            <a:off x="0" y="0"/>
            <a:ext cx="12192000" cy="6858000"/>
          </a:xfrm>
          <a:prstGeom prst="rect">
            <a:avLst/>
          </a:prstGeom>
          <a:blipFill dpi="0" rotWithShape="1">
            <a:blip r:embed="rId3">
              <a:alphaModFix amt="7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07069"/>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Result and Discussions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230254"/>
            <a:ext cx="11388900" cy="2964874"/>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r>
              <a:rPr lang="id-ID" sz="2000" dirty="0">
                <a:solidFill>
                  <a:srgbClr val="103864"/>
                </a:solidFill>
                <a:latin typeface="Sora"/>
                <a:cs typeface="Sora"/>
              </a:rPr>
              <a:t>The experimental results show a reasonable progression in model performance with variations in parameters and optimization techniques. There is an improvement in Train Accuracy and Validation Accuracy with changes in hyperparameters such as image size, batch size, and hidden layer. Significant improvement was seen in the model using MLP with Adam optimizer, where it achieved Train Accuracy of 88.40% and Validation Accuracy of 79.66%. </a:t>
            </a:r>
            <a:endParaRPr lang="en-ID" sz="2000" dirty="0">
              <a:solidFill>
                <a:srgbClr val="103864"/>
              </a:solidFill>
              <a:latin typeface="Sora"/>
              <a:cs typeface="Sora"/>
            </a:endParaRPr>
          </a:p>
        </p:txBody>
      </p:sp>
      <p:pic>
        <p:nvPicPr>
          <p:cNvPr id="2" name="Picture 1">
            <a:extLst>
              <a:ext uri="{FF2B5EF4-FFF2-40B4-BE49-F238E27FC236}">
                <a16:creationId xmlns:a16="http://schemas.microsoft.com/office/drawing/2014/main" id="{4DE7F8BC-324A-23E5-47DD-7523F5837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389" y="3835295"/>
            <a:ext cx="5731510" cy="2566035"/>
          </a:xfrm>
          <a:prstGeom prst="rect">
            <a:avLst/>
          </a:prstGeom>
        </p:spPr>
      </p:pic>
      <p:pic>
        <p:nvPicPr>
          <p:cNvPr id="3" name="Picture 2">
            <a:extLst>
              <a:ext uri="{FF2B5EF4-FFF2-40B4-BE49-F238E27FC236}">
                <a16:creationId xmlns:a16="http://schemas.microsoft.com/office/drawing/2014/main" id="{564FE64C-FC4F-4C0B-AE45-9B9C834B0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73" y="4619276"/>
            <a:ext cx="4223447" cy="988726"/>
          </a:xfrm>
          <a:prstGeom prst="rect">
            <a:avLst/>
          </a:prstGeom>
        </p:spPr>
      </p:pic>
    </p:spTree>
    <p:extLst>
      <p:ext uri="{BB962C8B-B14F-4D97-AF65-F5344CB8AC3E}">
        <p14:creationId xmlns:p14="http://schemas.microsoft.com/office/powerpoint/2010/main" val="311294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07069"/>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Result and Discussions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230254"/>
            <a:ext cx="11388900" cy="5457864"/>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r>
              <a:rPr lang="en-US" sz="2000" dirty="0">
                <a:solidFill>
                  <a:srgbClr val="103864"/>
                </a:solidFill>
                <a:latin typeface="Sora"/>
                <a:cs typeface="Sora"/>
              </a:rPr>
              <a:t>			Experiment 1					 Experiment 2</a:t>
            </a: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r>
              <a:rPr lang="en-US" sz="2000" dirty="0">
                <a:solidFill>
                  <a:srgbClr val="103864"/>
                </a:solidFill>
                <a:latin typeface="Sora"/>
                <a:cs typeface="Sora"/>
              </a:rPr>
              <a:t>			Experiment 3					 Experiment 4</a:t>
            </a:r>
          </a:p>
        </p:txBody>
      </p:sp>
      <p:pic>
        <p:nvPicPr>
          <p:cNvPr id="5" name="Picture 4">
            <a:extLst>
              <a:ext uri="{FF2B5EF4-FFF2-40B4-BE49-F238E27FC236}">
                <a16:creationId xmlns:a16="http://schemas.microsoft.com/office/drawing/2014/main" id="{AA29A3C5-CD6A-84D5-2934-165C07B26CFF}"/>
              </a:ext>
            </a:extLst>
          </p:cNvPr>
          <p:cNvPicPr>
            <a:picLocks noChangeAspect="1"/>
          </p:cNvPicPr>
          <p:nvPr/>
        </p:nvPicPr>
        <p:blipFill rotWithShape="1">
          <a:blip r:embed="rId3">
            <a:extLst>
              <a:ext uri="{28A0092B-C50C-407E-A947-70E740481C1C}">
                <a14:useLocalDpi xmlns:a14="http://schemas.microsoft.com/office/drawing/2010/main" val="0"/>
              </a:ext>
            </a:extLst>
          </a:blip>
          <a:srcRect l="929" t="13490" r="48574" b="55855"/>
          <a:stretch/>
        </p:blipFill>
        <p:spPr bwMode="auto">
          <a:xfrm>
            <a:off x="345300" y="1239506"/>
            <a:ext cx="2891790" cy="195516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53269D8-021F-AF8A-C6BE-5B7D378B3C9F}"/>
              </a:ext>
            </a:extLst>
          </p:cNvPr>
          <p:cNvPicPr>
            <a:picLocks noChangeAspect="1"/>
          </p:cNvPicPr>
          <p:nvPr/>
        </p:nvPicPr>
        <p:blipFill rotWithShape="1">
          <a:blip r:embed="rId3">
            <a:extLst>
              <a:ext uri="{28A0092B-C50C-407E-A947-70E740481C1C}">
                <a14:useLocalDpi xmlns:a14="http://schemas.microsoft.com/office/drawing/2010/main" val="0"/>
              </a:ext>
            </a:extLst>
          </a:blip>
          <a:srcRect l="1115" t="67850" r="45214" b="5"/>
          <a:stretch/>
        </p:blipFill>
        <p:spPr bwMode="auto">
          <a:xfrm>
            <a:off x="3291434" y="1230254"/>
            <a:ext cx="2944800" cy="196441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F7F6857-4DBE-1596-C07D-4E3DE8718B7B}"/>
              </a:ext>
            </a:extLst>
          </p:cNvPr>
          <p:cNvPicPr>
            <a:picLocks noChangeAspect="1"/>
          </p:cNvPicPr>
          <p:nvPr/>
        </p:nvPicPr>
        <p:blipFill rotWithShape="1">
          <a:blip r:embed="rId4">
            <a:extLst>
              <a:ext uri="{28A0092B-C50C-407E-A947-70E740481C1C}">
                <a14:useLocalDpi xmlns:a14="http://schemas.microsoft.com/office/drawing/2010/main" val="0"/>
              </a:ext>
            </a:extLst>
          </a:blip>
          <a:srcRect l="-1" t="65407" r="47080" b="1285"/>
          <a:stretch/>
        </p:blipFill>
        <p:spPr bwMode="auto">
          <a:xfrm>
            <a:off x="9256756" y="1197596"/>
            <a:ext cx="2806065" cy="199898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04E25F9-EC31-3C67-3697-EC8D0585C299}"/>
              </a:ext>
            </a:extLst>
          </p:cNvPr>
          <p:cNvPicPr>
            <a:picLocks noChangeAspect="1"/>
          </p:cNvPicPr>
          <p:nvPr/>
        </p:nvPicPr>
        <p:blipFill rotWithShape="1">
          <a:blip r:embed="rId4">
            <a:extLst>
              <a:ext uri="{28A0092B-C50C-407E-A947-70E740481C1C}">
                <a14:useLocalDpi xmlns:a14="http://schemas.microsoft.com/office/drawing/2010/main" val="0"/>
              </a:ext>
            </a:extLst>
          </a:blip>
          <a:srcRect t="12128" r="49165" b="57386"/>
          <a:stretch/>
        </p:blipFill>
        <p:spPr bwMode="auto">
          <a:xfrm>
            <a:off x="6334120" y="1217281"/>
            <a:ext cx="2912745" cy="197739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46BB1D5-65A6-3248-9284-82E68A76712A}"/>
              </a:ext>
            </a:extLst>
          </p:cNvPr>
          <p:cNvPicPr>
            <a:picLocks noChangeAspect="1"/>
          </p:cNvPicPr>
          <p:nvPr/>
        </p:nvPicPr>
        <p:blipFill rotWithShape="1">
          <a:blip r:embed="rId5">
            <a:extLst>
              <a:ext uri="{28A0092B-C50C-407E-A947-70E740481C1C}">
                <a14:useLocalDpi xmlns:a14="http://schemas.microsoft.com/office/drawing/2010/main" val="0"/>
              </a:ext>
            </a:extLst>
          </a:blip>
          <a:srcRect l="1484" t="12659" r="48057" b="56370"/>
          <a:stretch/>
        </p:blipFill>
        <p:spPr bwMode="auto">
          <a:xfrm>
            <a:off x="420269" y="3949524"/>
            <a:ext cx="2891790" cy="1976755"/>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F9730C3-9F7F-CE95-1327-B638031AE564}"/>
              </a:ext>
            </a:extLst>
          </p:cNvPr>
          <p:cNvPicPr>
            <a:picLocks noChangeAspect="1"/>
          </p:cNvPicPr>
          <p:nvPr/>
        </p:nvPicPr>
        <p:blipFill rotWithShape="1">
          <a:blip r:embed="rId5">
            <a:extLst>
              <a:ext uri="{28A0092B-C50C-407E-A947-70E740481C1C}">
                <a14:useLocalDpi xmlns:a14="http://schemas.microsoft.com/office/drawing/2010/main" val="0"/>
              </a:ext>
            </a:extLst>
          </a:blip>
          <a:srcRect l="1485" t="66944" r="45811"/>
          <a:stretch/>
        </p:blipFill>
        <p:spPr bwMode="auto">
          <a:xfrm>
            <a:off x="3397784" y="3950159"/>
            <a:ext cx="2838450" cy="1983105"/>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9FA925FA-1BF3-4964-B17A-428E558B7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1626" y="3967667"/>
            <a:ext cx="2915920" cy="1943735"/>
          </a:xfrm>
          <a:prstGeom prst="rect">
            <a:avLst/>
          </a:prstGeom>
        </p:spPr>
      </p:pic>
      <p:pic>
        <p:nvPicPr>
          <p:cNvPr id="12" name="Picture 11">
            <a:extLst>
              <a:ext uri="{FF2B5EF4-FFF2-40B4-BE49-F238E27FC236}">
                <a16:creationId xmlns:a16="http://schemas.microsoft.com/office/drawing/2014/main" id="{47506D6E-828A-80FF-0145-9923778468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0731" y="3967667"/>
            <a:ext cx="2752090" cy="1881505"/>
          </a:xfrm>
          <a:prstGeom prst="rect">
            <a:avLst/>
          </a:prstGeom>
        </p:spPr>
      </p:pic>
    </p:spTree>
    <p:extLst>
      <p:ext uri="{BB962C8B-B14F-4D97-AF65-F5344CB8AC3E}">
        <p14:creationId xmlns:p14="http://schemas.microsoft.com/office/powerpoint/2010/main" val="413513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07069"/>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Result and Discussions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230254"/>
            <a:ext cx="11388900" cy="5457864"/>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r>
              <a:rPr lang="en-US" sz="2000" dirty="0">
                <a:solidFill>
                  <a:srgbClr val="103864"/>
                </a:solidFill>
                <a:latin typeface="Sora"/>
                <a:cs typeface="Sora"/>
              </a:rPr>
              <a:t>			Experiment 5					 Experiment 6</a:t>
            </a: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r>
              <a:rPr lang="en-US" sz="2000" dirty="0">
                <a:solidFill>
                  <a:srgbClr val="103864"/>
                </a:solidFill>
                <a:latin typeface="Sora"/>
                <a:cs typeface="Sora"/>
              </a:rPr>
              <a:t>			Experiment 7					 Experiment 8</a:t>
            </a:r>
          </a:p>
        </p:txBody>
      </p:sp>
      <p:pic>
        <p:nvPicPr>
          <p:cNvPr id="2" name="Picture 1">
            <a:extLst>
              <a:ext uri="{FF2B5EF4-FFF2-40B4-BE49-F238E27FC236}">
                <a16:creationId xmlns:a16="http://schemas.microsoft.com/office/drawing/2014/main" id="{D2C98EE7-84E7-D36B-017F-8EFE1803E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2" y="1243950"/>
            <a:ext cx="2915920" cy="1943735"/>
          </a:xfrm>
          <a:prstGeom prst="rect">
            <a:avLst/>
          </a:prstGeom>
        </p:spPr>
      </p:pic>
      <p:pic>
        <p:nvPicPr>
          <p:cNvPr id="3" name="Picture 2">
            <a:extLst>
              <a:ext uri="{FF2B5EF4-FFF2-40B4-BE49-F238E27FC236}">
                <a16:creationId xmlns:a16="http://schemas.microsoft.com/office/drawing/2014/main" id="{ED356C55-9AC6-F64F-12BF-2458896EA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428" y="1243950"/>
            <a:ext cx="2842260" cy="1943735"/>
          </a:xfrm>
          <a:prstGeom prst="rect">
            <a:avLst/>
          </a:prstGeom>
        </p:spPr>
      </p:pic>
      <p:pic>
        <p:nvPicPr>
          <p:cNvPr id="13" name="Picture 12">
            <a:extLst>
              <a:ext uri="{FF2B5EF4-FFF2-40B4-BE49-F238E27FC236}">
                <a16:creationId xmlns:a16="http://schemas.microsoft.com/office/drawing/2014/main" id="{E4097DFD-9917-41DC-0F0E-C2FABFF15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8773" y="1205563"/>
            <a:ext cx="3176270" cy="2117090"/>
          </a:xfrm>
          <a:prstGeom prst="rect">
            <a:avLst/>
          </a:prstGeom>
        </p:spPr>
      </p:pic>
      <p:pic>
        <p:nvPicPr>
          <p:cNvPr id="14" name="Picture 13">
            <a:extLst>
              <a:ext uri="{FF2B5EF4-FFF2-40B4-BE49-F238E27FC236}">
                <a16:creationId xmlns:a16="http://schemas.microsoft.com/office/drawing/2014/main" id="{FDDDD5A2-0AA2-BE59-6F22-504691D2A8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0565" y="1225883"/>
            <a:ext cx="3115310" cy="2129790"/>
          </a:xfrm>
          <a:prstGeom prst="rect">
            <a:avLst/>
          </a:prstGeom>
        </p:spPr>
      </p:pic>
      <p:pic>
        <p:nvPicPr>
          <p:cNvPr id="15" name="Picture 14">
            <a:extLst>
              <a:ext uri="{FF2B5EF4-FFF2-40B4-BE49-F238E27FC236}">
                <a16:creationId xmlns:a16="http://schemas.microsoft.com/office/drawing/2014/main" id="{C16CCB51-A94E-2F3E-5083-44F3BFE191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719971"/>
            <a:ext cx="3222170" cy="2279227"/>
          </a:xfrm>
          <a:prstGeom prst="rect">
            <a:avLst/>
          </a:prstGeom>
        </p:spPr>
      </p:pic>
      <p:pic>
        <p:nvPicPr>
          <p:cNvPr id="16" name="Picture 15">
            <a:extLst>
              <a:ext uri="{FF2B5EF4-FFF2-40B4-BE49-F238E27FC236}">
                <a16:creationId xmlns:a16="http://schemas.microsoft.com/office/drawing/2014/main" id="{852C76B3-11B9-CAF6-2D36-2346BF832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1774" y="3828240"/>
            <a:ext cx="2962362" cy="2117090"/>
          </a:xfrm>
          <a:prstGeom prst="rect">
            <a:avLst/>
          </a:prstGeom>
        </p:spPr>
      </p:pic>
      <p:pic>
        <p:nvPicPr>
          <p:cNvPr id="17" name="Picture 16">
            <a:extLst>
              <a:ext uri="{FF2B5EF4-FFF2-40B4-BE49-F238E27FC236}">
                <a16:creationId xmlns:a16="http://schemas.microsoft.com/office/drawing/2014/main" id="{2CB6FF84-B4AD-3FD1-4295-488F2BDC5A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3986" y="3719971"/>
            <a:ext cx="3222169" cy="2279257"/>
          </a:xfrm>
          <a:prstGeom prst="rect">
            <a:avLst/>
          </a:prstGeom>
        </p:spPr>
      </p:pic>
      <p:pic>
        <p:nvPicPr>
          <p:cNvPr id="18" name="Picture 17">
            <a:extLst>
              <a:ext uri="{FF2B5EF4-FFF2-40B4-BE49-F238E27FC236}">
                <a16:creationId xmlns:a16="http://schemas.microsoft.com/office/drawing/2014/main" id="{BEA28C1B-2C1D-9AC0-CEA7-74D9C8D907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5043" y="3821571"/>
            <a:ext cx="2979906" cy="2129791"/>
          </a:xfrm>
          <a:prstGeom prst="rect">
            <a:avLst/>
          </a:prstGeom>
        </p:spPr>
      </p:pic>
    </p:spTree>
    <p:extLst>
      <p:ext uri="{BB962C8B-B14F-4D97-AF65-F5344CB8AC3E}">
        <p14:creationId xmlns:p14="http://schemas.microsoft.com/office/powerpoint/2010/main" val="329619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07069"/>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Result and Discussions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414157" y="1230254"/>
            <a:ext cx="11388900" cy="4647386"/>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20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endParaRPr lang="en-US" sz="800" dirty="0">
              <a:solidFill>
                <a:srgbClr val="103864"/>
              </a:solidFill>
              <a:latin typeface="Sora"/>
              <a:cs typeface="Sora"/>
            </a:endParaRPr>
          </a:p>
          <a:p>
            <a:pPr marL="88900" algn="just">
              <a:lnSpc>
                <a:spcPct val="150000"/>
              </a:lnSpc>
              <a:spcAft>
                <a:spcPts val="800"/>
              </a:spcAft>
              <a:tabLst>
                <a:tab pos="450215" algn="l"/>
              </a:tabLst>
            </a:pPr>
            <a:r>
              <a:rPr lang="en-US" sz="2000" dirty="0">
                <a:solidFill>
                  <a:srgbClr val="103864"/>
                </a:solidFill>
                <a:latin typeface="Sora"/>
                <a:cs typeface="Sora"/>
              </a:rPr>
              <a:t>						Experiment 9				</a:t>
            </a:r>
          </a:p>
        </p:txBody>
      </p:sp>
      <p:pic>
        <p:nvPicPr>
          <p:cNvPr id="5" name="Picture 4">
            <a:extLst>
              <a:ext uri="{FF2B5EF4-FFF2-40B4-BE49-F238E27FC236}">
                <a16:creationId xmlns:a16="http://schemas.microsoft.com/office/drawing/2014/main" id="{97C2B7AA-31C1-0823-E023-E547C7458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08" y="1785556"/>
            <a:ext cx="4591592" cy="3247980"/>
          </a:xfrm>
          <a:prstGeom prst="rect">
            <a:avLst/>
          </a:prstGeom>
        </p:spPr>
      </p:pic>
      <p:pic>
        <p:nvPicPr>
          <p:cNvPr id="6" name="Picture 5">
            <a:extLst>
              <a:ext uri="{FF2B5EF4-FFF2-40B4-BE49-F238E27FC236}">
                <a16:creationId xmlns:a16="http://schemas.microsoft.com/office/drawing/2014/main" id="{FBD9E423-4D39-3EB2-CD68-BF7CA225A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899" y="1785556"/>
            <a:ext cx="4544786" cy="3247980"/>
          </a:xfrm>
          <a:prstGeom prst="rect">
            <a:avLst/>
          </a:prstGeom>
        </p:spPr>
      </p:pic>
    </p:spTree>
    <p:extLst>
      <p:ext uri="{BB962C8B-B14F-4D97-AF65-F5344CB8AC3E}">
        <p14:creationId xmlns:p14="http://schemas.microsoft.com/office/powerpoint/2010/main" val="275861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Conclusion</a:t>
            </a:r>
          </a:p>
        </p:txBody>
      </p:sp>
      <p:sp>
        <p:nvSpPr>
          <p:cNvPr id="3" name="Rectangle 2">
            <a:extLst>
              <a:ext uri="{FF2B5EF4-FFF2-40B4-BE49-F238E27FC236}">
                <a16:creationId xmlns:a16="http://schemas.microsoft.com/office/drawing/2014/main" id="{5B0BD0B6-D0B3-5C67-D320-2272BBB106C9}"/>
              </a:ext>
            </a:extLst>
          </p:cNvPr>
          <p:cNvSpPr/>
          <p:nvPr/>
        </p:nvSpPr>
        <p:spPr>
          <a:xfrm>
            <a:off x="0" y="0"/>
            <a:ext cx="12192000" cy="6858000"/>
          </a:xfrm>
          <a:prstGeom prst="rect">
            <a:avLst/>
          </a:prstGeom>
          <a:blipFill dpi="0" rotWithShape="1">
            <a:blip r:embed="rId3">
              <a:alphaModFix amt="7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402521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139"/>
          <p:cNvSpPr txBox="1">
            <a:spLocks noGrp="1"/>
          </p:cNvSpPr>
          <p:nvPr>
            <p:ph type="title"/>
          </p:nvPr>
        </p:nvSpPr>
        <p:spPr>
          <a:xfrm>
            <a:off x="388943" y="307069"/>
            <a:ext cx="11401500" cy="1325700"/>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Conclusion</a:t>
            </a:r>
            <a:endParaRPr dirty="0"/>
          </a:p>
        </p:txBody>
      </p:sp>
      <p:sp>
        <p:nvSpPr>
          <p:cNvPr id="222" name="Google Shape;222;g142ad2f6649_0_139"/>
          <p:cNvSpPr txBox="1"/>
          <p:nvPr/>
        </p:nvSpPr>
        <p:spPr>
          <a:xfrm>
            <a:off x="414157" y="1632769"/>
            <a:ext cx="11388900" cy="3888204"/>
          </a:xfrm>
          <a:prstGeom prst="rect">
            <a:avLst/>
          </a:prstGeom>
          <a:noFill/>
          <a:ln>
            <a:noFill/>
          </a:ln>
        </p:spPr>
        <p:txBody>
          <a:bodyPr spcFirstLastPara="1" wrap="square" lIns="91425" tIns="45700" rIns="91425" bIns="45700" anchor="t" anchorCtr="0">
            <a:spAutoFit/>
          </a:bodyPr>
          <a:lstStyle/>
          <a:p>
            <a:pPr algn="just">
              <a:lnSpc>
                <a:spcPct val="150000"/>
              </a:lnSpc>
              <a:spcAft>
                <a:spcPts val="800"/>
              </a:spcAft>
            </a:pPr>
            <a:r>
              <a:rPr lang="id-ID" sz="2000" dirty="0">
                <a:solidFill>
                  <a:srgbClr val="103864"/>
                </a:solidFill>
                <a:latin typeface="Sora"/>
                <a:cs typeface="Sora"/>
              </a:rPr>
              <a:t>Based on the experimental results, it can be concluded that the Multilayer Perceptron MLP model with Adam optimizer shows good performance. The model is effective in learning patterns from training data, reflected by the increased accuracy on the validation dataset. The use of Adam optimizer is effective in overcoming overfitting problems and accelerating model convergence. MLP model with Adam optimizer achieved training accuracy of 88.40% and validation of 79.66%. However, hyperparameter selection can be a complex process and the results obtained may vary depending on the dataset used.</a:t>
            </a:r>
            <a:endParaRPr lang="en-ID" sz="2000" dirty="0">
              <a:solidFill>
                <a:srgbClr val="103864"/>
              </a:solidFill>
              <a:latin typeface="Sora"/>
              <a:cs typeface="Sora"/>
            </a:endParaRPr>
          </a:p>
        </p:txBody>
      </p:sp>
    </p:spTree>
    <p:extLst>
      <p:ext uri="{BB962C8B-B14F-4D97-AF65-F5344CB8AC3E}">
        <p14:creationId xmlns:p14="http://schemas.microsoft.com/office/powerpoint/2010/main" val="260544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388943" y="307069"/>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References</a:t>
            </a:r>
            <a:endParaRPr dirty="0"/>
          </a:p>
        </p:txBody>
      </p:sp>
      <p:sp>
        <p:nvSpPr>
          <p:cNvPr id="234" name="Google Shape;234;p2"/>
          <p:cNvSpPr txBox="1"/>
          <p:nvPr/>
        </p:nvSpPr>
        <p:spPr>
          <a:xfrm>
            <a:off x="414157" y="1690688"/>
            <a:ext cx="11388900" cy="4293443"/>
          </a:xfrm>
          <a:prstGeom prst="rect">
            <a:avLst/>
          </a:prstGeom>
          <a:noFill/>
          <a:ln>
            <a:noFill/>
          </a:ln>
        </p:spPr>
        <p:txBody>
          <a:bodyPr spcFirstLastPara="1" wrap="square" lIns="91425" tIns="45700" rIns="91425" bIns="45700" anchor="t" anchorCtr="0">
            <a:spAutoFit/>
          </a:bodyPr>
          <a:lstStyle/>
          <a:p>
            <a:pPr marL="285750" indent="-285750" algn="just">
              <a:lnSpc>
                <a:spcPct val="130000"/>
              </a:lnSpc>
              <a:buClr>
                <a:srgbClr val="103864"/>
              </a:buClr>
              <a:buSzPts val="2000"/>
              <a:buFont typeface="Sora"/>
              <a:buChar char="•"/>
            </a:pPr>
            <a:r>
              <a:rPr lang="id-ID" sz="1500" dirty="0">
                <a:solidFill>
                  <a:srgbClr val="103864"/>
                </a:solidFill>
                <a:latin typeface="Sora"/>
                <a:cs typeface="Sora"/>
              </a:rPr>
              <a:t>Khalid M. Alrajeh, Tamer. A. A. Alzohairy.2012. Date Fruits Classification using MLP and RBF Neural Network. International Journal of Computer Applications (0975 – 8887) Volume 41– No.10, March 2012.</a:t>
            </a:r>
            <a:endParaRPr lang="en-US" sz="1500" dirty="0">
              <a:solidFill>
                <a:srgbClr val="103864"/>
              </a:solidFill>
              <a:latin typeface="Sora"/>
              <a:cs typeface="Sora"/>
            </a:endParaRPr>
          </a:p>
          <a:p>
            <a:pPr marL="285750" indent="-285750" algn="just">
              <a:lnSpc>
                <a:spcPct val="130000"/>
              </a:lnSpc>
              <a:buClr>
                <a:srgbClr val="103864"/>
              </a:buClr>
              <a:buSzPts val="2000"/>
              <a:buFont typeface="Sora"/>
              <a:buChar char="•"/>
            </a:pPr>
            <a:endParaRPr lang="en-ID" sz="15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1500" dirty="0">
                <a:solidFill>
                  <a:srgbClr val="103864"/>
                </a:solidFill>
                <a:latin typeface="Sora"/>
                <a:cs typeface="Sora"/>
              </a:rPr>
              <a:t>M. ISrak Ahmed, Shahriyar Mahmud Mamun, Asif Uz Zaman Asif.2021. DCNN-Based Vegetable Image Classification Using Transfer Learning: A Comparative Study. International Conference on Computer, Communication and Signal Processing (ICCCSP - 2021)</a:t>
            </a:r>
            <a:r>
              <a:rPr lang="en-US" sz="1500" dirty="0">
                <a:solidFill>
                  <a:srgbClr val="103864"/>
                </a:solidFill>
                <a:latin typeface="Sora"/>
                <a:cs typeface="Sora"/>
              </a:rPr>
              <a:t>.</a:t>
            </a:r>
            <a:endParaRPr lang="en-ID" sz="1500" dirty="0">
              <a:solidFill>
                <a:srgbClr val="103864"/>
              </a:solidFill>
              <a:latin typeface="Sora"/>
              <a:cs typeface="Sora"/>
            </a:endParaRPr>
          </a:p>
          <a:p>
            <a:pPr algn="just">
              <a:lnSpc>
                <a:spcPct val="130000"/>
              </a:lnSpc>
              <a:buClr>
                <a:srgbClr val="103864"/>
              </a:buClr>
              <a:buSzPts val="2000"/>
            </a:pPr>
            <a:r>
              <a:rPr lang="id-ID" sz="1500" dirty="0">
                <a:solidFill>
                  <a:srgbClr val="103864"/>
                </a:solidFill>
                <a:latin typeface="Sora"/>
                <a:cs typeface="Sora"/>
              </a:rPr>
              <a:t> </a:t>
            </a:r>
            <a:endParaRPr lang="en-ID" sz="15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1500" dirty="0">
                <a:solidFill>
                  <a:srgbClr val="103864"/>
                </a:solidFill>
                <a:latin typeface="Sora"/>
                <a:cs typeface="Sora"/>
              </a:rPr>
              <a:t>Sukhetha P, Hemalatha N, and Raji Sukuma.2021. Classification of fruits and vegetables using ResNet model. </a:t>
            </a:r>
            <a:r>
              <a:rPr lang="en-US" sz="1500" dirty="0">
                <a:solidFill>
                  <a:srgbClr val="103864"/>
                </a:solidFill>
                <a:latin typeface="Sora"/>
                <a:cs typeface="Sora"/>
                <a:hlinkClick r:id="rId3">
                  <a:extLst>
                    <a:ext uri="{A12FA001-AC4F-418D-AE19-62706E023703}">
                      <ahyp:hlinkClr xmlns:ahyp="http://schemas.microsoft.com/office/drawing/2018/hyperlinkcolor" val="tx"/>
                    </a:ext>
                  </a:extLst>
                </a:hlinkClick>
              </a:rPr>
              <a:t>A</a:t>
            </a:r>
            <a:r>
              <a:rPr lang="id-ID" sz="1500" dirty="0">
                <a:solidFill>
                  <a:srgbClr val="103864"/>
                </a:solidFill>
                <a:latin typeface="Sora"/>
                <a:cs typeface="Sora"/>
                <a:hlinkClick r:id="rId3">
                  <a:extLst>
                    <a:ext uri="{A12FA001-AC4F-418D-AE19-62706E023703}">
                      <ahyp:hlinkClr xmlns:ahyp="http://schemas.microsoft.com/office/drawing/2018/hyperlinkcolor" val="tx"/>
                    </a:ext>
                  </a:extLst>
                </a:hlinkClick>
              </a:rPr>
              <a:t>griRxiv</a:t>
            </a:r>
            <a:r>
              <a:rPr lang="id-ID" sz="1500" dirty="0">
                <a:solidFill>
                  <a:srgbClr val="103864"/>
                </a:solidFill>
                <a:latin typeface="Sora"/>
                <a:cs typeface="Sora"/>
              </a:rPr>
              <a:t> 2021</a:t>
            </a:r>
            <a:r>
              <a:rPr lang="en-US" sz="1500" dirty="0">
                <a:solidFill>
                  <a:srgbClr val="103864"/>
                </a:solidFill>
                <a:latin typeface="Sora"/>
                <a:cs typeface="Sora"/>
              </a:rPr>
              <a:t>.</a:t>
            </a:r>
            <a:endParaRPr lang="en-ID" sz="1500" dirty="0">
              <a:solidFill>
                <a:srgbClr val="103864"/>
              </a:solidFill>
              <a:latin typeface="Sora"/>
              <a:cs typeface="Sora"/>
            </a:endParaRPr>
          </a:p>
          <a:p>
            <a:pPr algn="just">
              <a:lnSpc>
                <a:spcPct val="130000"/>
              </a:lnSpc>
              <a:buClr>
                <a:srgbClr val="103864"/>
              </a:buClr>
              <a:buSzPts val="2000"/>
            </a:pPr>
            <a:r>
              <a:rPr lang="en-US" sz="1500" dirty="0">
                <a:solidFill>
                  <a:srgbClr val="103864"/>
                </a:solidFill>
                <a:latin typeface="Sora"/>
                <a:cs typeface="Sora"/>
              </a:rPr>
              <a:t> </a:t>
            </a:r>
            <a:endParaRPr lang="en-ID" sz="1500" dirty="0">
              <a:solidFill>
                <a:srgbClr val="103864"/>
              </a:solidFill>
              <a:latin typeface="Sora"/>
              <a:cs typeface="Sora"/>
            </a:endParaRPr>
          </a:p>
          <a:p>
            <a:pPr marL="285750" indent="-285750" algn="just">
              <a:lnSpc>
                <a:spcPct val="130000"/>
              </a:lnSpc>
              <a:buClr>
                <a:srgbClr val="103864"/>
              </a:buClr>
              <a:buSzPts val="2000"/>
              <a:buFont typeface="Sora"/>
              <a:buChar char="•"/>
            </a:pPr>
            <a:r>
              <a:rPr lang="id-ID" sz="1500" dirty="0">
                <a:solidFill>
                  <a:srgbClr val="103864"/>
                </a:solidFill>
                <a:latin typeface="Sora"/>
                <a:cs typeface="Sora"/>
              </a:rPr>
              <a:t>Yuki Sakai, Tetsuya Oda, Makoto Ikeda and Leonard Barolli.2016. A Vegetable Category Recognition System Using Deep Neural Network. International Conference on Innovative Mobile and Internet Services in Ubiquitous Computing</a:t>
            </a:r>
            <a:r>
              <a:rPr lang="en-US" sz="1500" dirty="0">
                <a:solidFill>
                  <a:srgbClr val="103864"/>
                </a:solidFill>
                <a:latin typeface="Sora"/>
                <a:cs typeface="Sora"/>
              </a:rPr>
              <a:t>.</a:t>
            </a:r>
            <a:endParaRPr lang="en-ID" sz="1500" dirty="0">
              <a:solidFill>
                <a:srgbClr val="103864"/>
              </a:solidFill>
              <a:latin typeface="Sora"/>
              <a:cs typeface="Sora"/>
            </a:endParaRPr>
          </a:p>
          <a:p>
            <a:pPr marL="285750" indent="-285750" algn="just">
              <a:lnSpc>
                <a:spcPct val="130000"/>
              </a:lnSpc>
              <a:buClr>
                <a:srgbClr val="103864"/>
              </a:buClr>
              <a:buSzPts val="2000"/>
              <a:buFont typeface="Sora"/>
              <a:buChar char="•"/>
            </a:pPr>
            <a:endParaRPr lang="en-ID" sz="1500" dirty="0">
              <a:solidFill>
                <a:srgbClr val="103864"/>
              </a:solidFill>
              <a:latin typeface="Sora"/>
              <a:cs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14157" y="1690688"/>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Related Work</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Experiments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 and Discussions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References</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Introduction</a:t>
            </a:r>
            <a:endParaRPr dirty="0"/>
          </a:p>
        </p:txBody>
      </p:sp>
      <p:sp>
        <p:nvSpPr>
          <p:cNvPr id="2" name="Rectangle 1">
            <a:extLst>
              <a:ext uri="{FF2B5EF4-FFF2-40B4-BE49-F238E27FC236}">
                <a16:creationId xmlns:a16="http://schemas.microsoft.com/office/drawing/2014/main" id="{75EDA33B-4C06-2C2E-9A1B-116690BF532D}"/>
              </a:ext>
            </a:extLst>
          </p:cNvPr>
          <p:cNvSpPr/>
          <p:nvPr/>
        </p:nvSpPr>
        <p:spPr>
          <a:xfrm>
            <a:off x="0" y="0"/>
            <a:ext cx="12192000" cy="6858000"/>
          </a:xfrm>
          <a:prstGeom prst="rect">
            <a:avLst/>
          </a:prstGeom>
          <a:blipFill dpi="0" rotWithShape="1">
            <a:blip r:embed="rId3">
              <a:alphaModFix amt="7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519571" y="307069"/>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414157" y="1690688"/>
            <a:ext cx="11388900" cy="3139281"/>
          </a:xfrm>
          <a:prstGeom prst="rect">
            <a:avLst/>
          </a:prstGeom>
          <a:noFill/>
          <a:ln>
            <a:noFill/>
          </a:ln>
        </p:spPr>
        <p:txBody>
          <a:bodyPr spcFirstLastPara="1" wrap="square" lIns="91425" tIns="45700" rIns="91425" bIns="45700" anchor="t" anchorCtr="0">
            <a:spAutoFit/>
          </a:bodyPr>
          <a:lstStyle/>
          <a:p>
            <a:pPr algn="just">
              <a:lnSpc>
                <a:spcPct val="150000"/>
              </a:lnSpc>
              <a:buClr>
                <a:srgbClr val="103864"/>
              </a:buClr>
              <a:buSzPts val="2000"/>
            </a:pPr>
            <a:r>
              <a:rPr lang="en-US" sz="2200" dirty="0">
                <a:solidFill>
                  <a:srgbClr val="103864"/>
                </a:solidFill>
                <a:latin typeface="Sora"/>
                <a:cs typeface="Sora"/>
              </a:rPr>
              <a:t>Indonesia is an agricultural country that is rich in agricultural products. The diversity of vegetables has become an important element in everyday life. With a wide variety of vegetables growing in abundance, sometimes identifying each type of vegetable can be a challenging task. Therefore, the vegetable image classification project provides a practical solution by automatically identifying and distinguishing different types of vegetables based on images.</a:t>
            </a:r>
            <a:endParaRPr lang="en-ID" sz="2200" dirty="0">
              <a:solidFill>
                <a:srgbClr val="103864"/>
              </a:solidFill>
              <a:latin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dirty="0"/>
              <a:t>Related Work</a:t>
            </a:r>
            <a:endParaRPr dirty="0"/>
          </a:p>
        </p:txBody>
      </p:sp>
      <p:sp>
        <p:nvSpPr>
          <p:cNvPr id="4" name="Rectangle 3">
            <a:extLst>
              <a:ext uri="{FF2B5EF4-FFF2-40B4-BE49-F238E27FC236}">
                <a16:creationId xmlns:a16="http://schemas.microsoft.com/office/drawing/2014/main" id="{688EFF5C-A280-25D7-4126-D7454FED4040}"/>
              </a:ext>
            </a:extLst>
          </p:cNvPr>
          <p:cNvSpPr/>
          <p:nvPr/>
        </p:nvSpPr>
        <p:spPr>
          <a:xfrm>
            <a:off x="0" y="0"/>
            <a:ext cx="12192000" cy="6858000"/>
          </a:xfrm>
          <a:prstGeom prst="rect">
            <a:avLst/>
          </a:prstGeom>
          <a:blipFill dpi="0" rotWithShape="1">
            <a:blip r:embed="rId3">
              <a:alphaModFix amt="7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30986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03457" y="278041"/>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Related Work</a:t>
            </a:r>
            <a:endParaRPr dirty="0"/>
          </a:p>
        </p:txBody>
      </p:sp>
      <p:sp>
        <p:nvSpPr>
          <p:cNvPr id="210" name="Google Shape;210;p3"/>
          <p:cNvSpPr txBox="1"/>
          <p:nvPr/>
        </p:nvSpPr>
        <p:spPr>
          <a:xfrm>
            <a:off x="479473" y="1685085"/>
            <a:ext cx="11388900" cy="2862282"/>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Clr>
                <a:srgbClr val="103864"/>
              </a:buClr>
              <a:buSzPts val="2000"/>
              <a:buFont typeface="+mj-lt"/>
              <a:buAutoNum type="arabicPeriod"/>
            </a:pPr>
            <a:r>
              <a:rPr lang="en-ID" sz="2000" dirty="0" err="1">
                <a:solidFill>
                  <a:srgbClr val="103864"/>
                </a:solidFill>
                <a:latin typeface="Sora"/>
                <a:cs typeface="Sora"/>
              </a:rPr>
              <a:t>Israk</a:t>
            </a:r>
            <a:r>
              <a:rPr lang="en-ID" sz="2000" dirty="0">
                <a:solidFill>
                  <a:srgbClr val="103864"/>
                </a:solidFill>
                <a:latin typeface="Sora"/>
                <a:cs typeface="Sora"/>
              </a:rPr>
              <a:t> et al. (2021), DCNN-Based Vegetable Image Classification Using Transfer Learning: A Comparative Study. </a:t>
            </a:r>
          </a:p>
          <a:p>
            <a:pPr marL="457200" indent="-457200" algn="just">
              <a:lnSpc>
                <a:spcPct val="150000"/>
              </a:lnSpc>
              <a:buClr>
                <a:srgbClr val="103864"/>
              </a:buClr>
              <a:buSzPts val="2000"/>
              <a:buFont typeface="+mj-lt"/>
              <a:buAutoNum type="arabicPeriod"/>
            </a:pPr>
            <a:r>
              <a:rPr lang="en-ID" sz="2000" dirty="0">
                <a:solidFill>
                  <a:srgbClr val="103864"/>
                </a:solidFill>
                <a:latin typeface="Sora"/>
                <a:cs typeface="Sora"/>
              </a:rPr>
              <a:t>Khalid et al. (2012), Date Fruits Classification using MLP and RBF Neural Network. </a:t>
            </a:r>
          </a:p>
          <a:p>
            <a:pPr marL="457200" indent="-457200" algn="just">
              <a:lnSpc>
                <a:spcPct val="150000"/>
              </a:lnSpc>
              <a:buClr>
                <a:srgbClr val="103864"/>
              </a:buClr>
              <a:buSzPts val="2000"/>
              <a:buFont typeface="+mj-lt"/>
              <a:buAutoNum type="arabicPeriod"/>
            </a:pPr>
            <a:r>
              <a:rPr lang="en-ID" sz="2000" dirty="0">
                <a:solidFill>
                  <a:srgbClr val="103864"/>
                </a:solidFill>
                <a:latin typeface="Sora"/>
                <a:cs typeface="Sora"/>
              </a:rPr>
              <a:t>Sakai et al. (2016), A Vegetable Category Recognition System Using Deep Neural Network. </a:t>
            </a:r>
          </a:p>
          <a:p>
            <a:pPr marL="457200" indent="-457200" algn="just">
              <a:lnSpc>
                <a:spcPct val="150000"/>
              </a:lnSpc>
              <a:buClr>
                <a:srgbClr val="103864"/>
              </a:buClr>
              <a:buSzPts val="2000"/>
              <a:buFont typeface="+mj-lt"/>
              <a:buAutoNum type="arabicPeriod"/>
            </a:pPr>
            <a:r>
              <a:rPr lang="en-ID" sz="2000" dirty="0" err="1">
                <a:solidFill>
                  <a:srgbClr val="103864"/>
                </a:solidFill>
                <a:latin typeface="Sora"/>
                <a:cs typeface="Sora"/>
              </a:rPr>
              <a:t>Sukheta</a:t>
            </a:r>
            <a:r>
              <a:rPr lang="en-ID" sz="2000" dirty="0">
                <a:solidFill>
                  <a:srgbClr val="103864"/>
                </a:solidFill>
                <a:latin typeface="Sora"/>
                <a:cs typeface="Sora"/>
              </a:rPr>
              <a:t> et al. (2021), Classification of fruits and vegetables using </a:t>
            </a:r>
            <a:r>
              <a:rPr lang="en-ID" sz="2000" dirty="0" err="1">
                <a:solidFill>
                  <a:srgbClr val="103864"/>
                </a:solidFill>
                <a:latin typeface="Sora"/>
                <a:cs typeface="Sora"/>
              </a:rPr>
              <a:t>ResNet</a:t>
            </a:r>
            <a:r>
              <a:rPr lang="en-ID" sz="2000" dirty="0">
                <a:solidFill>
                  <a:srgbClr val="103864"/>
                </a:solidFill>
                <a:latin typeface="Sora"/>
                <a:cs typeface="Sora"/>
              </a:rPr>
              <a:t> model.</a:t>
            </a:r>
          </a:p>
        </p:txBody>
      </p:sp>
    </p:spTree>
    <p:extLst>
      <p:ext uri="{BB962C8B-B14F-4D97-AF65-F5344CB8AC3E}">
        <p14:creationId xmlns:p14="http://schemas.microsoft.com/office/powerpoint/2010/main" val="345907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Experiments</a:t>
            </a:r>
          </a:p>
        </p:txBody>
      </p:sp>
      <p:sp>
        <p:nvSpPr>
          <p:cNvPr id="3" name="Rectangle 2">
            <a:extLst>
              <a:ext uri="{FF2B5EF4-FFF2-40B4-BE49-F238E27FC236}">
                <a16:creationId xmlns:a16="http://schemas.microsoft.com/office/drawing/2014/main" id="{30E90A2E-196E-2CC0-7405-A397FB1FFD81}"/>
              </a:ext>
            </a:extLst>
          </p:cNvPr>
          <p:cNvSpPr/>
          <p:nvPr/>
        </p:nvSpPr>
        <p:spPr>
          <a:xfrm>
            <a:off x="0" y="0"/>
            <a:ext cx="12192000" cy="6858000"/>
          </a:xfrm>
          <a:prstGeom prst="rect">
            <a:avLst/>
          </a:prstGeom>
          <a:blipFill dpi="0" rotWithShape="1">
            <a:blip r:embed="rId3">
              <a:alphaModFix amt="7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2982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03457" y="29255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387001" y="1240292"/>
            <a:ext cx="11388900" cy="2964874"/>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r>
              <a:rPr lang="en-US" sz="2000" dirty="0">
                <a:solidFill>
                  <a:srgbClr val="103864"/>
                </a:solidFill>
                <a:latin typeface="Sora"/>
                <a:cs typeface="Sora"/>
              </a:rPr>
              <a:t>The dataset used comes from </a:t>
            </a:r>
            <a:r>
              <a:rPr lang="en-US" sz="2000" dirty="0">
                <a:solidFill>
                  <a:srgbClr val="103864"/>
                </a:solidFill>
                <a:latin typeface="Sora"/>
                <a:cs typeface="Sora"/>
                <a:hlinkClick r:id="rId3"/>
              </a:rPr>
              <a:t>Vegetable Image Dataset (kaggle.com)</a:t>
            </a:r>
            <a:r>
              <a:rPr lang="en-US" sz="2000" dirty="0">
                <a:solidFill>
                  <a:srgbClr val="103864"/>
                </a:solidFill>
                <a:latin typeface="Sora"/>
                <a:cs typeface="Sora"/>
              </a:rPr>
              <a:t>. The vegetables that are chosen for the experimentation are- bean, bitter gourd, bottle gourd, brinjal, broccoli, cabbage, capsicum, carrot, cauliflower, cucumber, papaya, potato, pumpkin, radish and tomato. A total of 21000 images from 15 classes are used where each class contains 1400 images of size 224×224 and in *.jpg format. The dataset split 70% for training, 15% for validation, and 15% for testing purpose. </a:t>
            </a:r>
            <a:endParaRPr lang="en-ID" sz="2000" dirty="0">
              <a:solidFill>
                <a:srgbClr val="103864"/>
              </a:solidFill>
              <a:latin typeface="Sora"/>
              <a:cs typeface="Sora"/>
            </a:endParaRPr>
          </a:p>
        </p:txBody>
      </p:sp>
      <p:pic>
        <p:nvPicPr>
          <p:cNvPr id="3" name="Picture 2">
            <a:extLst>
              <a:ext uri="{FF2B5EF4-FFF2-40B4-BE49-F238E27FC236}">
                <a16:creationId xmlns:a16="http://schemas.microsoft.com/office/drawing/2014/main" id="{103B81D3-1B65-BB94-1210-1460C3EEA1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4500"/>
          <a:stretch/>
        </p:blipFill>
        <p:spPr>
          <a:xfrm>
            <a:off x="403146" y="4079916"/>
            <a:ext cx="5698490" cy="1211847"/>
          </a:xfrm>
          <a:prstGeom prst="rect">
            <a:avLst/>
          </a:prstGeom>
        </p:spPr>
      </p:pic>
      <p:pic>
        <p:nvPicPr>
          <p:cNvPr id="5" name="Picture 4">
            <a:extLst>
              <a:ext uri="{FF2B5EF4-FFF2-40B4-BE49-F238E27FC236}">
                <a16:creationId xmlns:a16="http://schemas.microsoft.com/office/drawing/2014/main" id="{827F44B6-A52E-72F5-E38B-1FEA8C5B69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7" t="37678" r="-927" b="36822"/>
          <a:stretch/>
        </p:blipFill>
        <p:spPr>
          <a:xfrm>
            <a:off x="3252391" y="5258439"/>
            <a:ext cx="5698490" cy="1211847"/>
          </a:xfrm>
          <a:prstGeom prst="rect">
            <a:avLst/>
          </a:prstGeom>
        </p:spPr>
      </p:pic>
      <p:pic>
        <p:nvPicPr>
          <p:cNvPr id="6" name="Picture 5">
            <a:extLst>
              <a:ext uri="{FF2B5EF4-FFF2-40B4-BE49-F238E27FC236}">
                <a16:creationId xmlns:a16="http://schemas.microsoft.com/office/drawing/2014/main" id="{1B4B4313-47B0-6328-063C-919E3D3C13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 t="74509" r="-768" b="-9"/>
          <a:stretch/>
        </p:blipFill>
        <p:spPr>
          <a:xfrm>
            <a:off x="6181152" y="3997043"/>
            <a:ext cx="5698490" cy="1211847"/>
          </a:xfrm>
          <a:prstGeom prst="rect">
            <a:avLst/>
          </a:prstGeom>
        </p:spPr>
      </p:pic>
    </p:spTree>
    <p:extLst>
      <p:ext uri="{BB962C8B-B14F-4D97-AF65-F5344CB8AC3E}">
        <p14:creationId xmlns:p14="http://schemas.microsoft.com/office/powerpoint/2010/main" val="44380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03457" y="292555"/>
            <a:ext cx="11401542" cy="1325563"/>
          </a:xfrm>
          <a:prstGeom prst="rect">
            <a:avLst/>
          </a:prstGeom>
          <a:noFill/>
          <a:ln>
            <a:noFill/>
          </a:ln>
        </p:spPr>
        <p:txBody>
          <a:bodyPr spcFirstLastPara="1" wrap="square" lIns="91425" tIns="45700" rIns="91425" bIns="45700" anchor="ctr" anchorCtr="0">
            <a:normAutofit/>
          </a:bodyPr>
          <a:lstStyle/>
          <a:p>
            <a:r>
              <a:rPr lang="en-US" dirty="0">
                <a:solidFill>
                  <a:srgbClr val="103864"/>
                </a:solidFill>
                <a:latin typeface="Sora"/>
                <a:ea typeface="Sora"/>
                <a:cs typeface="Sora"/>
                <a:sym typeface="Sora"/>
              </a:rPr>
              <a:t>Experiments</a:t>
            </a:r>
            <a:endParaRPr dirty="0"/>
          </a:p>
        </p:txBody>
      </p:sp>
      <p:sp>
        <p:nvSpPr>
          <p:cNvPr id="4" name="Google Shape;210;p3">
            <a:extLst>
              <a:ext uri="{FF2B5EF4-FFF2-40B4-BE49-F238E27FC236}">
                <a16:creationId xmlns:a16="http://schemas.microsoft.com/office/drawing/2014/main" id="{70889729-5589-1D08-5B6B-F2289D4451BD}"/>
              </a:ext>
            </a:extLst>
          </p:cNvPr>
          <p:cNvSpPr txBox="1"/>
          <p:nvPr/>
        </p:nvSpPr>
        <p:spPr>
          <a:xfrm>
            <a:off x="387001" y="1312862"/>
            <a:ext cx="11388900" cy="2503209"/>
          </a:xfrm>
          <a:prstGeom prst="rect">
            <a:avLst/>
          </a:prstGeom>
          <a:noFill/>
          <a:ln>
            <a:noFill/>
          </a:ln>
        </p:spPr>
        <p:txBody>
          <a:bodyPr spcFirstLastPara="1" wrap="square" lIns="91425" tIns="45700" rIns="91425" bIns="45700" anchor="t" anchorCtr="0">
            <a:spAutoFit/>
          </a:bodyPr>
          <a:lstStyle/>
          <a:p>
            <a:pPr marL="88900" algn="just">
              <a:lnSpc>
                <a:spcPct val="150000"/>
              </a:lnSpc>
              <a:spcAft>
                <a:spcPts val="800"/>
              </a:spcAft>
              <a:tabLst>
                <a:tab pos="450215" algn="l"/>
              </a:tabLst>
            </a:pPr>
            <a:r>
              <a:rPr lang="id-ID" sz="2000" dirty="0">
                <a:solidFill>
                  <a:srgbClr val="103864"/>
                </a:solidFill>
                <a:latin typeface="Sora"/>
                <a:cs typeface="Sora"/>
              </a:rPr>
              <a:t>In the MLP model architecture, there are 3 layers, namely the input layer, hidden layer and output layer. The first layer is the input layer that will receive input data. Furthermore, there is a hidden layer which is the second layer in the MLP model architecture. After passing through the hidden layer, the output of the hidden layer will be forwarded to the output layer. The output layer is the last layer of the model</a:t>
            </a:r>
            <a:r>
              <a:rPr lang="en-US" sz="2000" dirty="0">
                <a:solidFill>
                  <a:srgbClr val="103864"/>
                </a:solidFill>
                <a:latin typeface="Sora"/>
                <a:cs typeface="Sora"/>
              </a:rPr>
              <a:t>.</a:t>
            </a:r>
            <a:endParaRPr lang="en-ID" sz="2000" dirty="0">
              <a:solidFill>
                <a:srgbClr val="103864"/>
              </a:solidFill>
              <a:latin typeface="Sora"/>
              <a:cs typeface="Sora"/>
            </a:endParaRPr>
          </a:p>
        </p:txBody>
      </p:sp>
      <p:pic>
        <p:nvPicPr>
          <p:cNvPr id="2" name="Picture 1">
            <a:extLst>
              <a:ext uri="{FF2B5EF4-FFF2-40B4-BE49-F238E27FC236}">
                <a16:creationId xmlns:a16="http://schemas.microsoft.com/office/drawing/2014/main" id="{BECA1BA6-F59F-C35F-ACDE-A8C6C2DB8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575" y="3711498"/>
            <a:ext cx="4904195" cy="2644728"/>
          </a:xfrm>
          <a:prstGeom prst="rect">
            <a:avLst/>
          </a:prstGeom>
        </p:spPr>
      </p:pic>
    </p:spTree>
    <p:extLst>
      <p:ext uri="{BB962C8B-B14F-4D97-AF65-F5344CB8AC3E}">
        <p14:creationId xmlns:p14="http://schemas.microsoft.com/office/powerpoint/2010/main" val="397038574"/>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TotalTime>
  <Words>953</Words>
  <Application>Microsoft Office PowerPoint</Application>
  <PresentationFormat>Widescreen</PresentationFormat>
  <Paragraphs>140</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Söhne</vt:lpstr>
      <vt:lpstr>Roboto Mono Medium</vt:lpstr>
      <vt:lpstr>Calibri</vt:lpstr>
      <vt:lpstr>Montserrat Light</vt:lpstr>
      <vt:lpstr>Roboto Mono Light</vt:lpstr>
      <vt:lpstr>Arial</vt:lpstr>
      <vt:lpstr>Roboto Mono</vt:lpstr>
      <vt:lpstr>Sora</vt:lpstr>
      <vt:lpstr>1_Office Theme</vt:lpstr>
      <vt:lpstr>Office Theme</vt:lpstr>
      <vt:lpstr>PowerPoint Presentation</vt:lpstr>
      <vt:lpstr>Outline</vt:lpstr>
      <vt:lpstr>Introduction</vt:lpstr>
      <vt:lpstr>Introduction</vt:lpstr>
      <vt:lpstr>Related Work</vt:lpstr>
      <vt:lpstr>Related Work</vt:lpstr>
      <vt:lpstr>Experiments</vt:lpstr>
      <vt:lpstr>Experiments</vt:lpstr>
      <vt:lpstr>Experiments</vt:lpstr>
      <vt:lpstr>Experiments</vt:lpstr>
      <vt:lpstr>Result and Discussions</vt:lpstr>
      <vt:lpstr>Result and Discussions</vt:lpstr>
      <vt:lpstr>Result and Discussions</vt:lpstr>
      <vt:lpstr>Result and Discussions</vt:lpstr>
      <vt:lpstr>Result and Discussions</vt:lpstr>
      <vt:lpstr>Conclusion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UYUN</cp:lastModifiedBy>
  <cp:revision>34</cp:revision>
  <dcterms:created xsi:type="dcterms:W3CDTF">2022-06-30T03:08:43Z</dcterms:created>
  <dcterms:modified xsi:type="dcterms:W3CDTF">2024-01-06T05:14:56Z</dcterms:modified>
</cp:coreProperties>
</file>